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0" r:id="rId1"/>
    <p:sldMasterId id="2147483690" r:id="rId2"/>
    <p:sldMasterId id="2147483720" r:id="rId3"/>
  </p:sldMasterIdLst>
  <p:notesMasterIdLst>
    <p:notesMasterId r:id="rId25"/>
  </p:notesMasterIdLst>
  <p:handoutMasterIdLst>
    <p:handoutMasterId r:id="rId26"/>
  </p:handoutMasterIdLst>
  <p:sldIdLst>
    <p:sldId id="256" r:id="rId4"/>
    <p:sldId id="275" r:id="rId5"/>
    <p:sldId id="259" r:id="rId6"/>
    <p:sldId id="276" r:id="rId7"/>
    <p:sldId id="278" r:id="rId8"/>
    <p:sldId id="279" r:id="rId9"/>
    <p:sldId id="266" r:id="rId10"/>
    <p:sldId id="284" r:id="rId11"/>
    <p:sldId id="287" r:id="rId12"/>
    <p:sldId id="268" r:id="rId13"/>
    <p:sldId id="280" r:id="rId14"/>
    <p:sldId id="274" r:id="rId15"/>
    <p:sldId id="269" r:id="rId16"/>
    <p:sldId id="281" r:id="rId17"/>
    <p:sldId id="270" r:id="rId18"/>
    <p:sldId id="272" r:id="rId19"/>
    <p:sldId id="282" r:id="rId20"/>
    <p:sldId id="283" r:id="rId21"/>
    <p:sldId id="285" r:id="rId22"/>
    <p:sldId id="286" r:id="rId23"/>
    <p:sldId id="257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284"/>
    <a:srgbClr val="647D33"/>
    <a:srgbClr val="007E39"/>
    <a:srgbClr val="005C2A"/>
    <a:srgbClr val="004E4C"/>
    <a:srgbClr val="092B2B"/>
    <a:srgbClr val="E5E0CA"/>
    <a:srgbClr val="D5D2BF"/>
    <a:srgbClr val="AAA474"/>
    <a:srgbClr val="00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4" autoAdjust="0"/>
    <p:restoredTop sz="60124" autoAdjust="0"/>
  </p:normalViewPr>
  <p:slideViewPr>
    <p:cSldViewPr snapToGrid="0" snapToObjects="1">
      <p:cViewPr varScale="1">
        <p:scale>
          <a:sx n="59" d="100"/>
          <a:sy n="59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D65FF6-EEA4-4EC9-8CED-F5B71737C802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AB4F46-37F3-48D0-8A3A-50755E161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3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8D844D-7518-4317-A9D0-116ADC0E0F08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43B130-FC10-427A-8AE5-E96C7DA1F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8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LED Exit lights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Can be up to 60%</a:t>
            </a:r>
            <a:r>
              <a:rPr lang="en-US" baseline="0" dirty="0" smtClean="0"/>
              <a:t> cheaper to operate over ten years than standard incandescent signs</a:t>
            </a:r>
          </a:p>
          <a:p>
            <a:endParaRPr lang="en-US" dirty="0" smtClean="0"/>
          </a:p>
          <a:p>
            <a:r>
              <a:rPr lang="en-US" dirty="0" smtClean="0"/>
              <a:t>LED Direct Replacement for Halide Lamp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Direct replacement – can be user installed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No need to bypass the ballast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Instant on and instant restrike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Directional light output producing a much brighter work area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Cool running lamp to help reduce air conditioning bills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Saves 51% - 68% Energy Savings (and up to 95% when used with motion sensors)</a:t>
            </a:r>
          </a:p>
          <a:p>
            <a:endParaRPr lang="en-US" dirty="0" smtClean="0"/>
          </a:p>
          <a:p>
            <a:r>
              <a:rPr lang="en-US" dirty="0" smtClean="0"/>
              <a:t>Solar tracking skylights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Retrofit cost per unit is approx. $2,000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3-4X the hours of beneficial lighting vs. traditional skylights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Potential 2-4</a:t>
            </a:r>
            <a:r>
              <a:rPr lang="en-US" baseline="0" dirty="0" smtClean="0"/>
              <a:t> year payback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3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Night flush system – Allows natural ventilation to store cool evening air for use during the summer days</a:t>
            </a:r>
          </a:p>
          <a:p>
            <a:endParaRPr lang="en-US" dirty="0"/>
          </a:p>
          <a:p>
            <a:r>
              <a:rPr lang="en-US" dirty="0"/>
              <a:t>Efficient furnaces and air conditioners – Choose high efficiency units and consider locating the furnace inside the building instead of on the rooftop (rooftop models only 80% efficient) </a:t>
            </a:r>
          </a:p>
          <a:p>
            <a:endParaRPr lang="en-US" dirty="0"/>
          </a:p>
          <a:p>
            <a:r>
              <a:rPr lang="en-US" dirty="0"/>
              <a:t>HVAC controls –Use programmable thermostats and divide building into thermal zones with separate controls</a:t>
            </a:r>
          </a:p>
          <a:p>
            <a:endParaRPr lang="en-US" altLang="en-US" dirty="0"/>
          </a:p>
          <a:p>
            <a:r>
              <a:rPr lang="en-US" altLang="en-US" dirty="0"/>
              <a:t>Radiant heat – Can provide heat at a 30% lower cost than forced-air systems</a:t>
            </a:r>
          </a:p>
          <a:p>
            <a:endParaRPr lang="en-US" dirty="0"/>
          </a:p>
          <a:p>
            <a:r>
              <a:rPr lang="en-US" dirty="0"/>
              <a:t>Air </a:t>
            </a:r>
            <a:r>
              <a:rPr lang="en-US" dirty="0" err="1"/>
              <a:t>destratification</a:t>
            </a:r>
            <a:r>
              <a:rPr lang="en-US" dirty="0"/>
              <a:t> – In high bay areas with heaters located near the ceiling, use ceiling fans (e.g., Big Ass Fans) or high velocity diffusers to move hot air to floor level during heating season</a:t>
            </a:r>
          </a:p>
          <a:p>
            <a:endParaRPr lang="en-US" dirty="0"/>
          </a:p>
          <a:p>
            <a:r>
              <a:rPr lang="en-US" dirty="0"/>
              <a:t>Natural ventilation – Use clerestory windows and skylights to allow hot air to escape in warm weather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47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64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Construction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100" dirty="0"/>
              <a:t>Cool roof – For cooled spaces, consider a cool roof with a special coating that reflects solar radiation or a garden roof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100" dirty="0"/>
              <a:t>Windows – Choose multiple pane windows with a U-value less than or equal to 0.3, low </a:t>
            </a:r>
            <a:r>
              <a:rPr lang="en-US" sz="1100" dirty="0" err="1"/>
              <a:t>emittance</a:t>
            </a:r>
            <a:r>
              <a:rPr lang="en-US" sz="1100" dirty="0"/>
              <a:t> coating and a low conduction gas fill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100" dirty="0"/>
              <a:t>Dock seals – Use brush type seals for dock levelers and inflatable or foam-type hinge seals for dock doors – For best results, consider dock shelters which enclose the rear of the truck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100" dirty="0"/>
              <a:t>Insulation – Verify insulation requirements for climate zone and operations – Insulate interior partition walls between semi-heated and conditioned spaces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100" dirty="0"/>
              <a:t>Sealants – replace worn weather-stripping and caulking and air seal building seams and joints as well as utility penetrations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100" dirty="0"/>
              <a:t>Use locally sourced or recycled content building materials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r>
              <a:rPr lang="en-US" sz="1100" dirty="0"/>
              <a:t>Outdoor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100" dirty="0"/>
              <a:t>Bio-filtration system – Collect and move roof and parking lot runoff to where it can safely percolate back into the ground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1100" dirty="0"/>
              <a:t>Permeable paving – Reduce heat island effects and </a:t>
            </a:r>
            <a:r>
              <a:rPr lang="en-US" altLang="en-US" sz="1100" dirty="0" err="1"/>
              <a:t>stormwater</a:t>
            </a:r>
            <a:r>
              <a:rPr lang="en-US" altLang="en-US" sz="1100" dirty="0"/>
              <a:t> runoff by incorporating pervious paving materials, retention ponds, rain gardens and </a:t>
            </a:r>
            <a:r>
              <a:rPr lang="en-US" altLang="en-US" sz="1100" dirty="0" err="1"/>
              <a:t>bioswales</a:t>
            </a:r>
            <a:endParaRPr lang="en-US" altLang="en-US" sz="11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1100" dirty="0"/>
              <a:t>Reduce paving around facility to reduce solar reflection and landscape to provide shading both for building and paved areas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1100" dirty="0"/>
              <a:t>Outdoor lighting – Utilize downward directional lighting to minimize off-site light trespass and protect nocturnal ecosystems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1100" dirty="0"/>
              <a:t>Landscaping – Plant native perennials and low water trees and shrubs to reduce water use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1100" dirty="0"/>
              <a:t>Provide secure bike racks and preferred parking for carpoolers to reduce automobile use</a:t>
            </a:r>
          </a:p>
          <a:p>
            <a:endParaRPr lang="en-US" altLang="en-US" sz="1100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9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1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5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0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3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5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7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4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400W metal halide fixture uses 454 Watts. </a:t>
            </a:r>
          </a:p>
          <a:p>
            <a:r>
              <a:rPr lang="en-US" baseline="0" dirty="0" smtClean="0"/>
              <a:t>A replacement T5 fixture can use as low as 190 Watts.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Metal halide lamps can lose as much as 35-40% of their light</a:t>
            </a:r>
            <a:r>
              <a:rPr lang="en-US" baseline="0" dirty="0" smtClean="0"/>
              <a:t> output during their life span.</a:t>
            </a:r>
          </a:p>
          <a:p>
            <a:r>
              <a:rPr lang="en-US" baseline="0" dirty="0" smtClean="0"/>
              <a:t>Fluorescent products lose only 5-6%.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B130-FC10-427A-8AE5-E96C7DA1F1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1809" y="3081545"/>
            <a:ext cx="5829673" cy="35500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8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0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1520" y="572584"/>
            <a:ext cx="6037876" cy="49138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1520" y="5486400"/>
            <a:ext cx="6037876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12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1519" y="572584"/>
            <a:ext cx="6017057" cy="57154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1809" y="3081545"/>
            <a:ext cx="5829673" cy="20613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1809" y="5142849"/>
            <a:ext cx="5829673" cy="148872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E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2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1809" y="3081545"/>
            <a:ext cx="5829673" cy="35500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2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253" y="1600200"/>
            <a:ext cx="4235547" cy="4906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0002" cy="4906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2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1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07342"/>
            <a:ext cx="5486400" cy="40035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0901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4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572584"/>
            <a:ext cx="8650819" cy="102024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33" y="1707344"/>
            <a:ext cx="8650818" cy="48097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3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572584"/>
            <a:ext cx="8682050" cy="102024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433" y="1707343"/>
            <a:ext cx="4256367" cy="47992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07343"/>
            <a:ext cx="4273283" cy="47992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2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1809" y="5142850"/>
            <a:ext cx="5829674" cy="148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1809" y="3081546"/>
            <a:ext cx="5829673" cy="2061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14-agc-sanantonio-logo-horz-tag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62" y="376307"/>
            <a:ext cx="5715160" cy="11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4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4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92B2B"/>
          </a:solidFill>
          <a:latin typeface="+mn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Font typeface="Arial"/>
        <a:buNone/>
        <a:defRPr sz="2400" b="1" i="1" kern="1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5621" y="246819"/>
            <a:ext cx="7026840" cy="1210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433" y="1707344"/>
            <a:ext cx="8682050" cy="480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l" defTabSz="457200" rtl="0" eaLnBrk="1" latinLnBrk="0" hangingPunct="1">
        <a:lnSpc>
          <a:spcPct val="88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433" y="572584"/>
            <a:ext cx="8682050" cy="102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433" y="1707344"/>
            <a:ext cx="8682050" cy="480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4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 algn="l" defTabSz="457200" rtl="0" eaLnBrk="1" latinLnBrk="0" hangingPunct="1">
        <a:lnSpc>
          <a:spcPct val="88000"/>
        </a:lnSpc>
        <a:spcBef>
          <a:spcPct val="0"/>
        </a:spcBef>
        <a:buNone/>
        <a:defRPr sz="3200" b="1" kern="1200">
          <a:solidFill>
            <a:srgbClr val="004E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gif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Sustainability and Risk Mitigation in Your Operation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Lou Cerny</a:t>
            </a:r>
          </a:p>
          <a:p>
            <a:r>
              <a:rPr lang="en-US" dirty="0" smtClean="0"/>
              <a:t>Sedlak </a:t>
            </a:r>
            <a:r>
              <a:rPr lang="en-US" smtClean="0"/>
              <a:t>Management Consultants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386948"/>
            <a:ext cx="8650819" cy="102024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Additional Ideas for Lighting Cost Reduction 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02" y="3561034"/>
            <a:ext cx="2739735" cy="186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601" y="5424054"/>
            <a:ext cx="273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Solar-tracking skylights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21" y="1824582"/>
            <a:ext cx="2739669" cy="1295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4201" y="3132746"/>
            <a:ext cx="273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LED lamps for exit signs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68" y="1375106"/>
            <a:ext cx="2739669" cy="1801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13965" y="2846838"/>
            <a:ext cx="3016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Outdoor lighting with photo sensors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6" y="4012946"/>
            <a:ext cx="2794530" cy="1863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336" y="5875966"/>
            <a:ext cx="2794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LED replacement for halide lamp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16" y="3825608"/>
            <a:ext cx="808435" cy="12778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4866" y="5116277"/>
            <a:ext cx="273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Occupancy sensors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178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2722226"/>
            <a:ext cx="8682050" cy="10202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HVAC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690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354864"/>
            <a:ext cx="8650819" cy="1020242"/>
          </a:xfrm>
        </p:spPr>
        <p:txBody>
          <a:bodyPr/>
          <a:lstStyle/>
          <a:p>
            <a:r>
              <a:rPr lang="en-US" dirty="0" smtClean="0"/>
              <a:t>Keeping Your </a:t>
            </a:r>
            <a:r>
              <a:rPr lang="en-US" dirty="0"/>
              <a:t>C</a:t>
            </a:r>
            <a:r>
              <a:rPr lang="en-US" dirty="0" smtClean="0"/>
              <a:t>ool on HVAC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9433" y="1707344"/>
            <a:ext cx="8650818" cy="111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warehouses, heating, cooling and ventilation represent: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0484" y="3101816"/>
            <a:ext cx="1839688" cy="1817916"/>
            <a:chOff x="620484" y="3401226"/>
            <a:chExt cx="1839688" cy="1817916"/>
          </a:xfrm>
        </p:grpSpPr>
        <p:sp>
          <p:nvSpPr>
            <p:cNvPr id="3" name="Pie 2"/>
            <p:cNvSpPr/>
            <p:nvPr/>
          </p:nvSpPr>
          <p:spPr>
            <a:xfrm>
              <a:off x="620484" y="3455656"/>
              <a:ext cx="1763486" cy="1763486"/>
            </a:xfrm>
            <a:prstGeom prst="pie">
              <a:avLst>
                <a:gd name="adj1" fmla="val 1843132"/>
                <a:gd name="adj2" fmla="val 1620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ie 3"/>
            <p:cNvSpPr/>
            <p:nvPr/>
          </p:nvSpPr>
          <p:spPr>
            <a:xfrm flipH="1">
              <a:off x="696686" y="3401226"/>
              <a:ext cx="1763486" cy="1763486"/>
            </a:xfrm>
            <a:prstGeom prst="pie">
              <a:avLst>
                <a:gd name="adj1" fmla="val 8975239"/>
                <a:gd name="adj2" fmla="val 16200000"/>
              </a:avLst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31228" y="3101816"/>
            <a:ext cx="1948545" cy="1817916"/>
            <a:chOff x="5725885" y="3356520"/>
            <a:chExt cx="1948545" cy="1817916"/>
          </a:xfrm>
        </p:grpSpPr>
        <p:sp>
          <p:nvSpPr>
            <p:cNvPr id="5" name="Pie 4"/>
            <p:cNvSpPr/>
            <p:nvPr/>
          </p:nvSpPr>
          <p:spPr>
            <a:xfrm>
              <a:off x="5725885" y="3356520"/>
              <a:ext cx="1763486" cy="1763486"/>
            </a:xfrm>
            <a:prstGeom prst="pie">
              <a:avLst>
                <a:gd name="adj1" fmla="val 1781116"/>
                <a:gd name="adj2" fmla="val 21148913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ie 6"/>
            <p:cNvSpPr/>
            <p:nvPr/>
          </p:nvSpPr>
          <p:spPr>
            <a:xfrm flipH="1">
              <a:off x="5910944" y="3410950"/>
              <a:ext cx="1763486" cy="1763486"/>
            </a:xfrm>
            <a:prstGeom prst="pie">
              <a:avLst>
                <a:gd name="adj1" fmla="val 9126253"/>
                <a:gd name="adj2" fmla="val 11200767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78429" y="3101816"/>
            <a:ext cx="188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 Narrow" panose="020B0606020202030204" pitchFamily="34" charset="0"/>
              </a:rPr>
              <a:t>30%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743" y="3174912"/>
            <a:ext cx="176348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of all energy </a:t>
            </a:r>
            <a:r>
              <a:rPr lang="en-US" sz="2400" b="1" dirty="0" smtClean="0"/>
              <a:t>use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94714" y="3514024"/>
            <a:ext cx="188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 Narrow" panose="020B0606020202030204" pitchFamily="34" charset="0"/>
              </a:rPr>
              <a:t>11%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199" y="2968446"/>
            <a:ext cx="301534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</a:t>
            </a:r>
            <a:r>
              <a:rPr lang="en-US" sz="2400" b="1" dirty="0" smtClean="0"/>
              <a:t>efrigeration can add another 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2771" y="6433457"/>
            <a:ext cx="3407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Smart Energy Design Assistance Center</a:t>
            </a:r>
          </a:p>
        </p:txBody>
      </p:sp>
    </p:spTree>
    <p:extLst>
      <p:ext uri="{BB962C8B-B14F-4D97-AF65-F5344CB8AC3E}">
        <p14:creationId xmlns:p14="http://schemas.microsoft.com/office/powerpoint/2010/main" val="142434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354864"/>
            <a:ext cx="8650819" cy="1020242"/>
          </a:xfrm>
        </p:spPr>
        <p:txBody>
          <a:bodyPr/>
          <a:lstStyle/>
          <a:p>
            <a:r>
              <a:rPr lang="en-US" dirty="0" smtClean="0"/>
              <a:t>Cool Down HVAC Costs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2"/>
          <a:stretch/>
        </p:blipFill>
        <p:spPr>
          <a:xfrm>
            <a:off x="425196" y="4486275"/>
            <a:ext cx="2936904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9" y="1731983"/>
            <a:ext cx="2565378" cy="1708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5"/>
          <a:stretch/>
        </p:blipFill>
        <p:spPr>
          <a:xfrm>
            <a:off x="6216816" y="929539"/>
            <a:ext cx="2273289" cy="2514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4" y="4212696"/>
            <a:ext cx="2670326" cy="1527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29" y="1942901"/>
            <a:ext cx="1398009" cy="1011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3134" y="5759371"/>
            <a:ext cx="273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Rooftop ventilation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3780" y="3469718"/>
            <a:ext cx="273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 efficient HVAC systems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22976" y="2991938"/>
            <a:ext cx="239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Programmable thermostats and thermal zones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" y="6114727"/>
            <a:ext cx="2794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Air </a:t>
            </a:r>
            <a:r>
              <a:rPr lang="en-US" sz="1400" dirty="0" err="1" smtClean="0"/>
              <a:t>destratification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16816" y="3440724"/>
            <a:ext cx="2273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Radiant heating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313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2722226"/>
            <a:ext cx="8682050" cy="10202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Construction &amp; Outdoor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251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354864"/>
            <a:ext cx="8650819" cy="1020242"/>
          </a:xfrm>
        </p:spPr>
        <p:txBody>
          <a:bodyPr/>
          <a:lstStyle/>
          <a:p>
            <a:r>
              <a:rPr lang="en-US" dirty="0" smtClean="0"/>
              <a:t>Balancing Building and Nature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/>
          <a:stretch/>
        </p:blipFill>
        <p:spPr>
          <a:xfrm>
            <a:off x="288993" y="4133117"/>
            <a:ext cx="2132698" cy="1503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24463"/>
          <a:stretch/>
        </p:blipFill>
        <p:spPr>
          <a:xfrm>
            <a:off x="5261809" y="1375106"/>
            <a:ext cx="3230084" cy="1793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22" y="1748590"/>
            <a:ext cx="3234663" cy="1680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1808" y="3168351"/>
            <a:ext cx="3230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Cool or reflective roofing systems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51823" y="3469718"/>
            <a:ext cx="273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Dock door seals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48519" y="5669829"/>
            <a:ext cx="217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Energy-efficient windows and overhangs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320714" y="5373778"/>
            <a:ext cx="19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Permeable paving and native landscaping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00" y="3777495"/>
            <a:ext cx="2114984" cy="14817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32401" y="5259289"/>
            <a:ext cx="211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Bike racks and preferred carpool parking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07" y="4144968"/>
            <a:ext cx="1734147" cy="12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0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354864"/>
            <a:ext cx="8650819" cy="1020242"/>
          </a:xfrm>
        </p:spPr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b="1" dirty="0" smtClean="0">
                <a:solidFill>
                  <a:srgbClr val="647D33"/>
                </a:solidFill>
              </a:rPr>
              <a:t>MHE</a:t>
            </a:r>
            <a:r>
              <a:rPr lang="en-US" altLang="en-US" sz="2000" dirty="0" smtClean="0"/>
              <a:t> </a:t>
            </a:r>
            <a:r>
              <a:rPr lang="en-US" sz="2000" dirty="0"/>
              <a:t>–</a:t>
            </a:r>
            <a:r>
              <a:rPr lang="en-US" altLang="en-US" sz="2000" dirty="0" smtClean="0"/>
              <a:t> Incorporate energy efficient material handling systems such as “lights out” AS/RS or Motor Driven Rollers (MDR)</a:t>
            </a:r>
            <a:endParaRPr lang="en-US" altLang="en-US" sz="2000" dirty="0"/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647D33"/>
                </a:solidFill>
              </a:rPr>
              <a:t>Recycling program </a:t>
            </a:r>
            <a:r>
              <a:rPr lang="en-US" sz="2000" dirty="0"/>
              <a:t>– </a:t>
            </a:r>
            <a:r>
              <a:rPr lang="en-US" sz="2000" dirty="0" smtClean="0"/>
              <a:t>Introduce/expand </a:t>
            </a:r>
            <a:r>
              <a:rPr lang="en-US" sz="2000" dirty="0"/>
              <a:t>a planned recycling program into the operating model to reduce </a:t>
            </a:r>
            <a:r>
              <a:rPr lang="en-US" sz="2000" dirty="0" smtClean="0"/>
              <a:t>trash</a:t>
            </a:r>
          </a:p>
          <a:p>
            <a:r>
              <a:rPr lang="en-US" sz="2400" b="1" dirty="0" smtClean="0">
                <a:solidFill>
                  <a:srgbClr val="647D33"/>
                </a:solidFill>
              </a:rPr>
              <a:t>Mobile equipment </a:t>
            </a:r>
            <a:r>
              <a:rPr lang="en-US" sz="2000" dirty="0" smtClean="0"/>
              <a:t>– opportunity charging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	</a:t>
            </a:r>
            <a:r>
              <a:rPr lang="en-US" sz="2000" dirty="0" smtClean="0"/>
              <a:t>				   	    – fuel cell powered forklifts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</a:t>
            </a:r>
          </a:p>
          <a:p>
            <a:pPr lvl="1">
              <a:spcAft>
                <a:spcPts val="1200"/>
              </a:spcAft>
            </a:pPr>
            <a:endParaRPr lang="en-US" sz="16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4806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2722226"/>
            <a:ext cx="8682050" cy="10202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Labor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03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354864"/>
            <a:ext cx="8650819" cy="102024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Leverage Your Most Important Asset – </a:t>
            </a:r>
            <a:br>
              <a:rPr lang="en-US" sz="2800" dirty="0" smtClean="0"/>
            </a:br>
            <a:r>
              <a:rPr lang="en-US" sz="2800" dirty="0" smtClean="0"/>
              <a:t>Your Associates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9433" y="1707344"/>
            <a:ext cx="8650818" cy="1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Acquiring and retaining top performing employees is one of the largest factors in cost savings and risk mitigation.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30441" y="2989522"/>
            <a:ext cx="6160170" cy="3213632"/>
            <a:chOff x="1411704" y="3119838"/>
            <a:chExt cx="5036721" cy="3213632"/>
          </a:xfrm>
        </p:grpSpPr>
        <p:grpSp>
          <p:nvGrpSpPr>
            <p:cNvPr id="24" name="Group 23"/>
            <p:cNvGrpSpPr/>
            <p:nvPr/>
          </p:nvGrpSpPr>
          <p:grpSpPr>
            <a:xfrm>
              <a:off x="1411705" y="3796775"/>
              <a:ext cx="5036720" cy="1890149"/>
              <a:chOff x="1411705" y="3796775"/>
              <a:chExt cx="5791200" cy="189014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411705" y="5686924"/>
                <a:ext cx="5791200" cy="0"/>
              </a:xfrm>
              <a:prstGeom prst="line">
                <a:avLst/>
              </a:prstGeom>
              <a:ln w="952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411705" y="3796775"/>
                <a:ext cx="5791200" cy="0"/>
              </a:xfrm>
              <a:prstGeom prst="line">
                <a:avLst/>
              </a:prstGeom>
              <a:ln w="952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411705" y="5209992"/>
                <a:ext cx="5791200" cy="0"/>
              </a:xfrm>
              <a:prstGeom prst="line">
                <a:avLst/>
              </a:prstGeom>
              <a:ln w="952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11705" y="4734650"/>
                <a:ext cx="5791200" cy="0"/>
              </a:xfrm>
              <a:prstGeom prst="line">
                <a:avLst/>
              </a:prstGeom>
              <a:ln w="952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411705" y="4246970"/>
                <a:ext cx="5791200" cy="0"/>
              </a:xfrm>
              <a:prstGeom prst="line">
                <a:avLst/>
              </a:prstGeom>
              <a:ln w="952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1585662" y="4410075"/>
              <a:ext cx="753979" cy="129124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Above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98106" y="4152900"/>
              <a:ext cx="753979" cy="1548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Above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06038" y="3796775"/>
              <a:ext cx="753979" cy="19045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Above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92913" y="3296652"/>
              <a:ext cx="753979" cy="239027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Above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11704" y="5800725"/>
              <a:ext cx="1160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Historic performance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95072" y="5800724"/>
              <a:ext cx="1160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Best </a:t>
              </a:r>
            </a:p>
            <a:p>
              <a:pPr algn="ctr"/>
              <a:r>
                <a:rPr lang="en-US" sz="1400" b="1" dirty="0" smtClean="0"/>
                <a:t>Practices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05012" y="5810250"/>
              <a:ext cx="1160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Labor Mgt.</a:t>
              </a:r>
            </a:p>
            <a:p>
              <a:pPr algn="ctr"/>
              <a:r>
                <a:rPr lang="en-US" sz="1400" b="1" dirty="0" smtClean="0"/>
                <a:t>System</a:t>
              </a:r>
              <a:endParaRPr 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8380" y="5810249"/>
              <a:ext cx="1160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Pay for Performance</a:t>
              </a:r>
              <a:endParaRPr lang="en-US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85661" y="4186989"/>
              <a:ext cx="753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65-70%</a:t>
              </a:r>
              <a:endParaRPr 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98106" y="3935332"/>
              <a:ext cx="753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70-75%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74456" y="3586492"/>
              <a:ext cx="821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85-100%</a:t>
              </a:r>
              <a:endParaRPr 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33258" y="3119838"/>
              <a:ext cx="891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115-120%</a:t>
              </a:r>
              <a:endParaRPr lang="en-US" sz="14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48387" y="6320590"/>
            <a:ext cx="447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Typical ROI is less than 1 Year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264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2" y="380079"/>
            <a:ext cx="8650819" cy="1020242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52800" y="1459833"/>
            <a:ext cx="2695074" cy="1588168"/>
          </a:xfrm>
          <a:prstGeom prst="ellipse">
            <a:avLst/>
          </a:prstGeom>
          <a:solidFill>
            <a:srgbClr val="647D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5305" y="1653752"/>
            <a:ext cx="2326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Supply Chain Efficiency &amp; Service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579" y="3658726"/>
            <a:ext cx="119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Vendors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73642" y="4058836"/>
            <a:ext cx="21977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Your Company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Methods/processes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People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Information Systems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74041" y="3658726"/>
            <a:ext cx="158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Customers</a:t>
            </a:r>
            <a:endParaRPr lang="en-US" sz="2000" b="1" dirty="0"/>
          </a:p>
        </p:txBody>
      </p:sp>
      <p:cxnSp>
        <p:nvCxnSpPr>
          <p:cNvPr id="10" name="Straight Connector 9"/>
          <p:cNvCxnSpPr>
            <a:stCxn id="6" idx="0"/>
            <a:endCxn id="5" idx="2"/>
          </p:cNvCxnSpPr>
          <p:nvPr/>
        </p:nvCxnSpPr>
        <p:spPr>
          <a:xfrm flipV="1">
            <a:off x="1961714" y="2854081"/>
            <a:ext cx="2746644" cy="804645"/>
          </a:xfrm>
          <a:prstGeom prst="line">
            <a:avLst/>
          </a:prstGeom>
          <a:ln>
            <a:solidFill>
              <a:srgbClr val="647D3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0"/>
          </p:cNvCxnSpPr>
          <p:nvPr/>
        </p:nvCxnSpPr>
        <p:spPr>
          <a:xfrm>
            <a:off x="4772527" y="2854081"/>
            <a:ext cx="0" cy="1204755"/>
          </a:xfrm>
          <a:prstGeom prst="line">
            <a:avLst/>
          </a:prstGeom>
          <a:ln>
            <a:solidFill>
              <a:srgbClr val="647D3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2"/>
            <a:endCxn id="8" idx="0"/>
          </p:cNvCxnSpPr>
          <p:nvPr/>
        </p:nvCxnSpPr>
        <p:spPr>
          <a:xfrm>
            <a:off x="4708358" y="2854081"/>
            <a:ext cx="2955757" cy="804645"/>
          </a:xfrm>
          <a:prstGeom prst="line">
            <a:avLst/>
          </a:prstGeom>
          <a:ln>
            <a:solidFill>
              <a:srgbClr val="647D3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Bent Arrow 14"/>
          <p:cNvSpPr/>
          <p:nvPr/>
        </p:nvSpPr>
        <p:spPr>
          <a:xfrm flipV="1">
            <a:off x="1982333" y="5278515"/>
            <a:ext cx="1155031" cy="1106649"/>
          </a:xfrm>
          <a:prstGeom prst="bentArrow">
            <a:avLst>
              <a:gd name="adj1" fmla="val 32248"/>
              <a:gd name="adj2" fmla="val 25000"/>
              <a:gd name="adj3" fmla="val 25000"/>
              <a:gd name="adj4" fmla="val 43750"/>
            </a:avLst>
          </a:prstGeom>
          <a:solidFill>
            <a:srgbClr val="647D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7364" y="5883926"/>
            <a:ext cx="399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Continuous Improvement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656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and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32" y="1461790"/>
            <a:ext cx="8739197" cy="491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The biggest RISK to any company is losing profitability or competitiveness.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05352" y="2698747"/>
            <a:ext cx="6643252" cy="1610593"/>
            <a:chOff x="550719" y="2698747"/>
            <a:chExt cx="6643252" cy="1610593"/>
          </a:xfrm>
        </p:grpSpPr>
        <p:sp>
          <p:nvSpPr>
            <p:cNvPr id="4" name="Oval 3"/>
            <p:cNvSpPr/>
            <p:nvPr/>
          </p:nvSpPr>
          <p:spPr>
            <a:xfrm>
              <a:off x="550719" y="2698749"/>
              <a:ext cx="1610591" cy="16105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rgbClr val="647D33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16382" y="2698748"/>
              <a:ext cx="1610591" cy="16105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rgbClr val="647D33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54928" y="2780769"/>
              <a:ext cx="136121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647D33"/>
                  </a:solidFill>
                </a:rPr>
                <a:t>$</a:t>
              </a:r>
              <a:endParaRPr lang="en-US" sz="8800" b="1" dirty="0">
                <a:solidFill>
                  <a:srgbClr val="647D33"/>
                </a:solidFill>
              </a:endParaRPr>
            </a:p>
          </p:txBody>
        </p:sp>
        <p:pic>
          <p:nvPicPr>
            <p:cNvPr id="1028" name="Picture 4" descr="C:\Users\dmk\AppData\Local\Microsoft\Windows\Temporary Internet Files\Content.IE5\KLLDG06D\MC900437621[1].w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45" y="2948300"/>
              <a:ext cx="1123229" cy="111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5583380" y="2698747"/>
              <a:ext cx="1610591" cy="16105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rgbClr val="647D33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65218" y="3042377"/>
              <a:ext cx="5611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647D33"/>
                  </a:solidFill>
                </a:rPr>
                <a:t>+</a:t>
              </a:r>
              <a:endParaRPr lang="en-US" sz="5400" b="1" dirty="0">
                <a:solidFill>
                  <a:srgbClr val="647D33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55571" y="3042379"/>
              <a:ext cx="5611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647D33"/>
                  </a:solidFill>
                </a:rPr>
                <a:t>=</a:t>
              </a:r>
              <a:endParaRPr lang="en-US" sz="5400" b="1" dirty="0">
                <a:solidFill>
                  <a:srgbClr val="647D33"/>
                </a:solidFill>
              </a:endParaRPr>
            </a:p>
          </p:txBody>
        </p:sp>
        <p:pic>
          <p:nvPicPr>
            <p:cNvPr id="1029" name="Picture 5" descr="C:\Users\dmk\AppData\Local\Microsoft\Windows\Temporary Internet Files\Content.IE5\OUHL1F5T\MC900116354[1].wm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611" y="3191319"/>
              <a:ext cx="1254126" cy="62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205352" y="4468091"/>
            <a:ext cx="16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47D33"/>
                </a:solidFill>
              </a:rPr>
              <a:t>Sustainable Design</a:t>
            </a:r>
            <a:endParaRPr lang="en-US" sz="1600" b="1" dirty="0">
              <a:solidFill>
                <a:srgbClr val="647D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015" y="4464625"/>
            <a:ext cx="16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47D33"/>
                </a:solidFill>
              </a:rPr>
              <a:t>Cost </a:t>
            </a:r>
          </a:p>
          <a:p>
            <a:pPr algn="ctr"/>
            <a:r>
              <a:rPr lang="en-US" sz="1600" b="1" dirty="0" smtClean="0">
                <a:solidFill>
                  <a:srgbClr val="647D33"/>
                </a:solidFill>
              </a:rPr>
              <a:t>Savings</a:t>
            </a:r>
            <a:endParaRPr lang="en-US" sz="1600" b="1" dirty="0">
              <a:solidFill>
                <a:srgbClr val="647D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8012" y="4464624"/>
            <a:ext cx="16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47D33"/>
                </a:solidFill>
              </a:rPr>
              <a:t>Risk Mitigation</a:t>
            </a:r>
            <a:endParaRPr lang="en-US" sz="1600" b="1" dirty="0">
              <a:solidFill>
                <a:srgbClr val="647D33"/>
              </a:solidFill>
            </a:endParaRPr>
          </a:p>
        </p:txBody>
      </p:sp>
      <p:cxnSp>
        <p:nvCxnSpPr>
          <p:cNvPr id="14" name="Straight Connector 13"/>
          <p:cNvCxnSpPr>
            <a:stCxn id="10" idx="3"/>
            <a:endCxn id="10" idx="7"/>
          </p:cNvCxnSpPr>
          <p:nvPr/>
        </p:nvCxnSpPr>
        <p:spPr>
          <a:xfrm flipV="1">
            <a:off x="6473879" y="2934613"/>
            <a:ext cx="1138859" cy="1138859"/>
          </a:xfrm>
          <a:prstGeom prst="line">
            <a:avLst/>
          </a:prstGeom>
          <a:ln w="76200">
            <a:solidFill>
              <a:srgbClr val="647D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817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2" y="364036"/>
            <a:ext cx="8650819" cy="1020242"/>
          </a:xfrm>
        </p:spPr>
        <p:txBody>
          <a:bodyPr/>
          <a:lstStyle/>
          <a:p>
            <a:r>
              <a:rPr lang="en-US" dirty="0" smtClean="0"/>
              <a:t>Look Outside Your Four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3" y="1707344"/>
            <a:ext cx="8184397" cy="48097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What are your supplier back charges costing?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Are customers asking more of you?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if you asked more of your suppliers?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Be proactive – Ask your customers how you can be a better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3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Don’t Forget to Complete the Evaluation!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Download the conference app and rate this session.</a:t>
            </a:r>
          </a:p>
          <a:p>
            <a:pPr marL="0" indent="0" algn="ctr">
              <a:buNone/>
            </a:pPr>
            <a:endParaRPr lang="en-US" sz="105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Start by choosing: “Cornerstones and Tracks” on the main menu and follow the prompts to this session’s landing page.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37" y="3428826"/>
            <a:ext cx="1663065" cy="2956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92" y="3428826"/>
            <a:ext cx="1670609" cy="2969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91" y="3417767"/>
            <a:ext cx="1675507" cy="2978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Oval 6"/>
          <p:cNvSpPr/>
          <p:nvPr/>
        </p:nvSpPr>
        <p:spPr>
          <a:xfrm flipV="1">
            <a:off x="1193074" y="5549536"/>
            <a:ext cx="1210492" cy="3635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3587958" y="4037606"/>
            <a:ext cx="1740333" cy="44096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5953214" y="5808617"/>
            <a:ext cx="1826784" cy="43869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729184" y="5532665"/>
            <a:ext cx="2987460" cy="3110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80330" y="5505187"/>
            <a:ext cx="3162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</a:t>
            </a:r>
            <a:r>
              <a:rPr lang="en-US" sz="1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</a:t>
            </a:r>
            <a:r>
              <a:rPr lang="en-US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endParaRPr lang="en-US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36527" y="5523354"/>
            <a:ext cx="1590042" cy="3110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0117" y="5526492"/>
            <a:ext cx="1903942" cy="3110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354864"/>
            <a:ext cx="8650819" cy="1020242"/>
          </a:xfrm>
        </p:spPr>
        <p:txBody>
          <a:bodyPr/>
          <a:lstStyle/>
          <a:p>
            <a:r>
              <a:rPr lang="en-US" dirty="0" smtClean="0"/>
              <a:t>What is LEED?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6" y="4753600"/>
            <a:ext cx="8651025" cy="7728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Independent verification </a:t>
            </a:r>
            <a:r>
              <a:rPr lang="en-US" sz="1800" dirty="0"/>
              <a:t>that a </a:t>
            </a:r>
            <a:r>
              <a:rPr lang="en-US" sz="1800" dirty="0" smtClean="0"/>
              <a:t>building was </a:t>
            </a:r>
            <a:r>
              <a:rPr lang="en-US" sz="1800" dirty="0"/>
              <a:t>designed and built using strategies aimed at achieving high performance in key areas of human /</a:t>
            </a:r>
            <a:r>
              <a:rPr lang="en-US" sz="1800" dirty="0" smtClean="0"/>
              <a:t> </a:t>
            </a:r>
            <a:r>
              <a:rPr lang="en-US" sz="1800" dirty="0"/>
              <a:t>environmental </a:t>
            </a:r>
            <a:r>
              <a:rPr lang="en-US" sz="1800" dirty="0" smtClean="0"/>
              <a:t>health: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64966" y="1391791"/>
            <a:ext cx="3925285" cy="260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/>
              <a:t>Developed by the U.S. Green Building Council to set a benchmark for design, construction and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/>
              <a:t>operation of high-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/>
              <a:t>performance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/>
              <a:t>green buildings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3" y="1210329"/>
            <a:ext cx="4440897" cy="296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9433" y="4307285"/>
            <a:ext cx="444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E4C"/>
                </a:solidFill>
              </a:rPr>
              <a:t>LEED Certification</a:t>
            </a:r>
            <a:endParaRPr lang="en-US" sz="2400" dirty="0">
              <a:solidFill>
                <a:srgbClr val="004E4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89" y="2262193"/>
            <a:ext cx="1578093" cy="1578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117" y="5505187"/>
            <a:ext cx="1903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efficiency</a:t>
            </a:r>
            <a:endParaRPr lang="en-US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6527" y="5499014"/>
            <a:ext cx="159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savings</a:t>
            </a:r>
            <a:endParaRPr lang="en-US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6517" y="5968550"/>
            <a:ext cx="3110656" cy="3110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6517" y="5966402"/>
            <a:ext cx="311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site </a:t>
            </a:r>
            <a:r>
              <a:rPr lang="en-US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95786" y="5966402"/>
            <a:ext cx="2183073" cy="3110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18088" y="5954811"/>
            <a:ext cx="2350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selection</a:t>
            </a:r>
            <a:endParaRPr lang="en-US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16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LEED Triple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33" y="2445276"/>
            <a:ext cx="2487725" cy="480970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647D33"/>
                </a:solidFill>
              </a:rPr>
              <a:t>Profits</a:t>
            </a:r>
          </a:p>
          <a:p>
            <a:pPr marL="223838" indent="-223838"/>
            <a:r>
              <a:rPr lang="en-US" sz="1400" dirty="0" smtClean="0"/>
              <a:t>Enhanced brand value</a:t>
            </a:r>
          </a:p>
          <a:p>
            <a:pPr marL="223838" indent="-223838"/>
            <a:r>
              <a:rPr lang="en-US" sz="1400" dirty="0" smtClean="0"/>
              <a:t>New markets/products</a:t>
            </a:r>
          </a:p>
          <a:p>
            <a:pPr marL="223838" indent="-223838"/>
            <a:r>
              <a:rPr lang="en-US" sz="1400" dirty="0" smtClean="0"/>
              <a:t>Increased shareholder value</a:t>
            </a:r>
          </a:p>
          <a:p>
            <a:pPr marL="223838" indent="-223838"/>
            <a:r>
              <a:rPr lang="en-US" sz="1400" dirty="0" smtClean="0"/>
              <a:t>Reduced liability and risk</a:t>
            </a:r>
          </a:p>
          <a:p>
            <a:pPr marL="223838" indent="-223838"/>
            <a:r>
              <a:rPr lang="en-US" sz="1400" dirty="0" smtClean="0"/>
              <a:t>Enhanced asset management</a:t>
            </a:r>
          </a:p>
          <a:p>
            <a:pPr marL="223838" indent="-223838"/>
            <a:r>
              <a:rPr lang="en-US" sz="1400" dirty="0" smtClean="0"/>
              <a:t>Increased market share</a:t>
            </a:r>
          </a:p>
          <a:p>
            <a:pPr marL="223838" indent="-223838"/>
            <a:r>
              <a:rPr lang="en-US" sz="1400" dirty="0" smtClean="0"/>
              <a:t>Decreased supply and merchandise cost</a:t>
            </a:r>
          </a:p>
          <a:p>
            <a:pPr marL="223838" indent="-223838"/>
            <a:r>
              <a:rPr lang="en-US" sz="1400" dirty="0" smtClean="0"/>
              <a:t>Decreased transport costs</a:t>
            </a:r>
          </a:p>
          <a:p>
            <a:pPr marL="223838" indent="-223838"/>
            <a:r>
              <a:rPr lang="en-US" sz="1400" dirty="0" smtClean="0"/>
              <a:t>Decreased energy costs</a:t>
            </a: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3142" y="2437256"/>
            <a:ext cx="2487725" cy="480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647D33"/>
                </a:solidFill>
              </a:rPr>
              <a:t>People</a:t>
            </a:r>
          </a:p>
          <a:p>
            <a:pPr marL="223838" indent="-223838"/>
            <a:r>
              <a:rPr lang="en-US" sz="1400" dirty="0" smtClean="0"/>
              <a:t>Improved stakeholder relations</a:t>
            </a:r>
          </a:p>
          <a:p>
            <a:pPr marL="223838" indent="-223838"/>
            <a:r>
              <a:rPr lang="en-US" sz="1400" dirty="0" smtClean="0"/>
              <a:t>Increased productivity</a:t>
            </a:r>
          </a:p>
          <a:p>
            <a:pPr marL="223838" indent="-223838"/>
            <a:r>
              <a:rPr lang="en-US" sz="1400" dirty="0" smtClean="0"/>
              <a:t>Increased customer satisfaction and loyalty</a:t>
            </a:r>
          </a:p>
          <a:p>
            <a:pPr marL="223838" indent="-223838"/>
            <a:r>
              <a:rPr lang="en-US" sz="1400" dirty="0" smtClean="0"/>
              <a:t>Advantaged attracting new hires</a:t>
            </a:r>
          </a:p>
          <a:p>
            <a:pPr marL="223838" indent="-223838"/>
            <a:r>
              <a:rPr lang="en-US" sz="1400" dirty="0" smtClean="0"/>
              <a:t>Increased employee retention</a:t>
            </a:r>
          </a:p>
          <a:p>
            <a:pPr marL="223838" indent="-223838"/>
            <a:r>
              <a:rPr lang="en-US" sz="1400" dirty="0" smtClean="0"/>
              <a:t>Increased creativity and innovation</a:t>
            </a:r>
          </a:p>
          <a:p>
            <a:pPr marL="223838" indent="-223838"/>
            <a:r>
              <a:rPr lang="en-US" sz="1400" dirty="0" smtClean="0"/>
              <a:t>Increased employee motivation</a:t>
            </a: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39145" y="2420073"/>
            <a:ext cx="2487725" cy="480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647D33"/>
                </a:solidFill>
              </a:rPr>
              <a:t>Planet</a:t>
            </a:r>
          </a:p>
          <a:p>
            <a:pPr marL="223838" indent="-223838"/>
            <a:r>
              <a:rPr lang="en-US" sz="1400" dirty="0" smtClean="0"/>
              <a:t>Reduced waste in landfills</a:t>
            </a:r>
          </a:p>
          <a:p>
            <a:pPr marL="223838" indent="-223838"/>
            <a:r>
              <a:rPr lang="en-US" sz="1400" dirty="0" smtClean="0"/>
              <a:t>Reduced land and soil degradation</a:t>
            </a:r>
          </a:p>
          <a:p>
            <a:pPr marL="223838" indent="-223838"/>
            <a:r>
              <a:rPr lang="en-US" sz="1400" dirty="0" smtClean="0"/>
              <a:t>Reduced emissions levels</a:t>
            </a:r>
          </a:p>
          <a:p>
            <a:pPr marL="223838" indent="-223838"/>
            <a:r>
              <a:rPr lang="en-US" sz="1400" dirty="0" smtClean="0"/>
              <a:t>Improved responsible use of natural resources</a:t>
            </a:r>
          </a:p>
          <a:p>
            <a:pPr marL="223838" indent="-223838"/>
            <a:r>
              <a:rPr lang="en-US" sz="1400" dirty="0" smtClean="0"/>
              <a:t>Increased recycling</a:t>
            </a:r>
          </a:p>
          <a:p>
            <a:pPr marL="223838" indent="-223838"/>
            <a:r>
              <a:rPr lang="en-US" sz="1400" dirty="0" smtClean="0"/>
              <a:t>Increased reuse</a:t>
            </a:r>
          </a:p>
          <a:p>
            <a:pPr marL="223838" indent="-223838"/>
            <a:r>
              <a:rPr lang="en-US" sz="1400" dirty="0" smtClean="0"/>
              <a:t>Improved conservation initiatives to repair past damage</a:t>
            </a:r>
          </a:p>
          <a:p>
            <a:pPr marL="223838" indent="-223838"/>
            <a:r>
              <a:rPr lang="en-US" sz="1400" dirty="0" smtClean="0"/>
              <a:t>Reduced use of hazardous materials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57363" y="1943880"/>
            <a:ext cx="939281" cy="493376"/>
            <a:chOff x="239433" y="1456464"/>
            <a:chExt cx="1744699" cy="10262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7" t="1" r="50679" b="65321"/>
            <a:stretch/>
          </p:blipFill>
          <p:spPr>
            <a:xfrm>
              <a:off x="1295400" y="1471353"/>
              <a:ext cx="688732" cy="10113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1" r="51804" b="56930"/>
            <a:stretch/>
          </p:blipFill>
          <p:spPr>
            <a:xfrm>
              <a:off x="829601" y="1481407"/>
              <a:ext cx="465799" cy="9912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5" t="55818" r="51297" b="8173"/>
            <a:stretch/>
          </p:blipFill>
          <p:spPr>
            <a:xfrm flipH="1">
              <a:off x="239433" y="1456464"/>
              <a:ext cx="558274" cy="101623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58253" y="1798945"/>
            <a:ext cx="117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47D33"/>
                </a:solidFill>
              </a:rPr>
              <a:t>$$$</a:t>
            </a:r>
            <a:endParaRPr lang="en-US" sz="3600" b="1" dirty="0">
              <a:solidFill>
                <a:srgbClr val="647D33"/>
              </a:solidFill>
            </a:endParaRPr>
          </a:p>
        </p:txBody>
      </p:sp>
      <p:pic>
        <p:nvPicPr>
          <p:cNvPr id="2050" name="Picture 2" descr="C:\Users\dmk\AppData\Local\Microsoft\Windows\Temporary Internet Files\Content.IE5\OUHL1F5T\MC90044010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84" y="1805579"/>
            <a:ext cx="599646" cy="67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4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2722226"/>
            <a:ext cx="8682050" cy="10202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“Green” Design Elements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052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2722226"/>
            <a:ext cx="8682050" cy="10202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Lighting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096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354864"/>
            <a:ext cx="8650819" cy="1020242"/>
          </a:xfrm>
        </p:spPr>
        <p:txBody>
          <a:bodyPr/>
          <a:lstStyle/>
          <a:p>
            <a:r>
              <a:rPr lang="en-US" dirty="0" smtClean="0"/>
              <a:t>Shedding </a:t>
            </a:r>
            <a:r>
              <a:rPr lang="en-US" dirty="0"/>
              <a:t>S</a:t>
            </a:r>
            <a:r>
              <a:rPr lang="en-US" dirty="0" smtClean="0"/>
              <a:t>ome Light on Lighting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9433" y="1707344"/>
            <a:ext cx="8650818" cy="5895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warehouses, lighting represents: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0484" y="2437770"/>
            <a:ext cx="1839688" cy="1817916"/>
            <a:chOff x="620484" y="3401226"/>
            <a:chExt cx="1839688" cy="1817916"/>
          </a:xfrm>
        </p:grpSpPr>
        <p:sp>
          <p:nvSpPr>
            <p:cNvPr id="3" name="Pie 2"/>
            <p:cNvSpPr/>
            <p:nvPr/>
          </p:nvSpPr>
          <p:spPr>
            <a:xfrm>
              <a:off x="620484" y="3455656"/>
              <a:ext cx="1763486" cy="1763486"/>
            </a:xfrm>
            <a:prstGeom prst="pie">
              <a:avLst>
                <a:gd name="adj1" fmla="val 1843132"/>
                <a:gd name="adj2" fmla="val 1620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ie 3"/>
            <p:cNvSpPr/>
            <p:nvPr/>
          </p:nvSpPr>
          <p:spPr>
            <a:xfrm flipH="1">
              <a:off x="696686" y="3401226"/>
              <a:ext cx="1763486" cy="1763486"/>
            </a:xfrm>
            <a:prstGeom prst="pie">
              <a:avLst>
                <a:gd name="adj1" fmla="val 8975239"/>
                <a:gd name="adj2" fmla="val 1620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31228" y="2437770"/>
            <a:ext cx="1850574" cy="1785258"/>
            <a:chOff x="5725885" y="3356520"/>
            <a:chExt cx="1850574" cy="1785258"/>
          </a:xfrm>
        </p:grpSpPr>
        <p:sp>
          <p:nvSpPr>
            <p:cNvPr id="5" name="Pie 4"/>
            <p:cNvSpPr/>
            <p:nvPr/>
          </p:nvSpPr>
          <p:spPr>
            <a:xfrm>
              <a:off x="5725885" y="3356520"/>
              <a:ext cx="1763486" cy="1763486"/>
            </a:xfrm>
            <a:prstGeom prst="pie">
              <a:avLst>
                <a:gd name="adj1" fmla="val 7856785"/>
                <a:gd name="adj2" fmla="val 1620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ie 6"/>
            <p:cNvSpPr/>
            <p:nvPr/>
          </p:nvSpPr>
          <p:spPr>
            <a:xfrm flipH="1">
              <a:off x="5812973" y="3378292"/>
              <a:ext cx="1763486" cy="1763486"/>
            </a:xfrm>
            <a:prstGeom prst="pie">
              <a:avLst>
                <a:gd name="adj1" fmla="val 3039569"/>
                <a:gd name="adj2" fmla="val 1620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78429" y="2437770"/>
            <a:ext cx="188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 Narrow" panose="020B0606020202030204" pitchFamily="34" charset="0"/>
              </a:rPr>
              <a:t>35%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743" y="2510866"/>
            <a:ext cx="176348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of all energy </a:t>
            </a:r>
            <a:r>
              <a:rPr lang="en-US" sz="2400" b="1" dirty="0" smtClean="0"/>
              <a:t>use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34746" y="3082640"/>
            <a:ext cx="188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 Narrow" panose="020B0606020202030204" pitchFamily="34" charset="0"/>
              </a:rPr>
              <a:t>60%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4060" y="3155736"/>
            <a:ext cx="176348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of all </a:t>
            </a:r>
            <a:r>
              <a:rPr lang="en-US" sz="2400" b="1" dirty="0" smtClean="0"/>
              <a:t>electricity use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2771" y="6433457"/>
            <a:ext cx="3407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U.S. EPA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1093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380079"/>
            <a:ext cx="8650819" cy="1020242"/>
          </a:xfrm>
        </p:spPr>
        <p:txBody>
          <a:bodyPr/>
          <a:lstStyle/>
          <a:p>
            <a:r>
              <a:rPr lang="en-US" dirty="0" smtClean="0"/>
              <a:t>Lighten Up Your Lighting Costs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39433" y="1707344"/>
            <a:ext cx="8650818" cy="327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Average cost per KWH is $1 to $4 per sq. ft. per year</a:t>
            </a:r>
          </a:p>
          <a:p>
            <a:r>
              <a:rPr lang="en-US" sz="2400" dirty="0" smtClean="0"/>
              <a:t>Consider moving away from metal halide and HID to fluorescent T5/T8 with motion sensors:</a:t>
            </a:r>
          </a:p>
          <a:p>
            <a:pPr marL="850900" lvl="1" indent="-393700">
              <a:buClr>
                <a:srgbClr val="647D33"/>
              </a:buClr>
              <a:buFont typeface="Wingdings" panose="05000000000000000000" pitchFamily="2" charset="2"/>
              <a:buChar char="ü"/>
            </a:pPr>
            <a:r>
              <a:rPr lang="en-US" sz="2000" dirty="0" smtClean="0"/>
              <a:t>Savings = $.25 to $1.00 per sq. ft. per year</a:t>
            </a:r>
          </a:p>
          <a:p>
            <a:pPr marL="850900" lvl="1" indent="-393700">
              <a:buClr>
                <a:srgbClr val="647D33"/>
              </a:buClr>
              <a:buFont typeface="Wingdings" panose="05000000000000000000" pitchFamily="2" charset="2"/>
              <a:buChar char="ü"/>
            </a:pPr>
            <a:r>
              <a:rPr lang="en-US" sz="2000" dirty="0" smtClean="0"/>
              <a:t>Cost to replace existing lights = $.40 to $.60 per sq. ft.</a:t>
            </a:r>
          </a:p>
          <a:p>
            <a:pPr marL="850900" lvl="1" indent="-393700">
              <a:buClr>
                <a:srgbClr val="647D33"/>
              </a:buClr>
              <a:buFont typeface="Wingdings" panose="05000000000000000000" pitchFamily="2" charset="2"/>
              <a:buChar char="ü"/>
            </a:pPr>
            <a:r>
              <a:rPr lang="en-US" sz="2000" dirty="0" smtClean="0"/>
              <a:t>Rebates from utilities and/or tax credits may apply</a:t>
            </a:r>
          </a:p>
          <a:p>
            <a:pPr marL="850900" lvl="1" indent="-393700">
              <a:buClr>
                <a:srgbClr val="647D33"/>
              </a:buClr>
              <a:buFont typeface="Wingdings" panose="05000000000000000000" pitchFamily="2" charset="2"/>
              <a:buChar char="ü"/>
            </a:pPr>
            <a:r>
              <a:rPr lang="en-US" sz="2000" dirty="0" smtClean="0"/>
              <a:t>Longer bulb life</a:t>
            </a:r>
          </a:p>
          <a:p>
            <a:pPr marL="850900" lvl="1" indent="-393700">
              <a:buClr>
                <a:srgbClr val="647D33"/>
              </a:buClr>
              <a:buFont typeface="Wingdings" panose="05000000000000000000" pitchFamily="2" charset="2"/>
              <a:buChar char="ü"/>
            </a:pPr>
            <a:r>
              <a:rPr lang="en-US" sz="2000" dirty="0" smtClean="0"/>
              <a:t>Improved brightness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9433" y="5422232"/>
            <a:ext cx="8650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 100,000 sq. ft. facility at $.50 per sq. ft. </a:t>
            </a:r>
            <a:r>
              <a:rPr lang="en-US" b="1" dirty="0"/>
              <a:t>	</a:t>
            </a:r>
            <a:r>
              <a:rPr lang="en-US" b="1" dirty="0" smtClean="0"/>
              <a:t>$50,000 investment</a:t>
            </a:r>
          </a:p>
          <a:p>
            <a:r>
              <a:rPr lang="en-US" b="1" dirty="0" smtClean="0"/>
              <a:t>												</a:t>
            </a:r>
            <a:r>
              <a:rPr lang="en-US" b="1" u="sng" smtClean="0"/>
              <a:t>$</a:t>
            </a:r>
            <a:r>
              <a:rPr lang="en-US" b="1" u="sng" smtClean="0"/>
              <a:t>25,000 </a:t>
            </a:r>
            <a:r>
              <a:rPr lang="en-US" b="1" u="sng" dirty="0" smtClean="0"/>
              <a:t>savings		</a:t>
            </a:r>
            <a:r>
              <a:rPr lang="en-US" b="1" dirty="0" smtClean="0"/>
              <a:t>													    2 Year ROI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820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3" y="396121"/>
            <a:ext cx="8650819" cy="1020242"/>
          </a:xfrm>
        </p:spPr>
        <p:txBody>
          <a:bodyPr/>
          <a:lstStyle/>
          <a:p>
            <a:r>
              <a:rPr lang="en-US" dirty="0" smtClean="0"/>
              <a:t>Cost Savings Fluorescent to LED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01826"/>
              </p:ext>
            </p:extLst>
          </p:nvPr>
        </p:nvGraphicFramePr>
        <p:xfrm>
          <a:off x="239436" y="1397000"/>
          <a:ext cx="6113240" cy="1409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648"/>
                <a:gridCol w="1222648"/>
                <a:gridCol w="1222648"/>
                <a:gridCol w="1222648"/>
                <a:gridCol w="122264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/>
                        <a:t>Load (kW)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/>
                        <a:t>Incentive ($/unit)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/>
                        <a:t>Additional LED Cost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/>
                        <a:t>Annual Run Cost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/>
                        <a:t>(365 days)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Fluorescent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0.45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$168,599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LED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0.23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$210,000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$86,173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0476"/>
              </p:ext>
            </p:extLst>
          </p:nvPr>
        </p:nvGraphicFramePr>
        <p:xfrm>
          <a:off x="239433" y="3693239"/>
          <a:ext cx="3049196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088"/>
                <a:gridCol w="1240243"/>
                <a:gridCol w="1327865"/>
              </a:tblGrid>
              <a:tr h="26047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Yr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Fluorescent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LED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$0.00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$210,000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$168,599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$296,345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$337,198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$382,345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$505,798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$468,518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284"/>
                    </a:solidFill>
                  </a:tcPr>
                </a:tc>
              </a:tr>
              <a:tr h="2604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$772,841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$554,691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$941,440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$640,864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$1,160,484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$727,037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$1,329,083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$813,210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$1,596,126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$899,383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88629" y="4000438"/>
            <a:ext cx="149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Initial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88629" y="5208378"/>
            <a:ext cx="2582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FL Ballast and lamps replaced 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88628" y="6464240"/>
            <a:ext cx="2582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FL Ballast and lamps replaced </a:t>
            </a:r>
            <a:endParaRPr lang="en-US" sz="1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29262" y="2956560"/>
            <a:ext cx="2823414" cy="621935"/>
            <a:chOff x="3529263" y="3031958"/>
            <a:chExt cx="2823414" cy="621935"/>
          </a:xfrm>
        </p:grpSpPr>
        <p:sp>
          <p:nvSpPr>
            <p:cNvPr id="9" name="TextBox 8"/>
            <p:cNvSpPr txBox="1"/>
            <p:nvPr/>
          </p:nvSpPr>
          <p:spPr>
            <a:xfrm>
              <a:off x="3529263" y="3031958"/>
              <a:ext cx="282341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Yearly Power Savings w/LED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29263" y="3346116"/>
              <a:ext cx="282341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$82,426</a:t>
              </a:r>
              <a:endParaRPr lang="en-US" sz="1400" b="1" dirty="0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85279"/>
              </p:ext>
            </p:extLst>
          </p:nvPr>
        </p:nvGraphicFramePr>
        <p:xfrm>
          <a:off x="6882061" y="4406524"/>
          <a:ext cx="173255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275"/>
                <a:gridCol w="8662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r>
                        <a:rPr lang="en-US" sz="1400" b="1" baseline="0" dirty="0" smtClean="0"/>
                        <a:t> Lamps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4888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 Ballasts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1222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67088"/>
              </p:ext>
            </p:extLst>
          </p:nvPr>
        </p:nvGraphicFramePr>
        <p:xfrm>
          <a:off x="6882062" y="3270718"/>
          <a:ext cx="17325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0969"/>
                <a:gridCol w="871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$/kWh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0.0700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0015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1290</Words>
  <Application>Microsoft Office PowerPoint</Application>
  <PresentationFormat>On-screen Show (4:3)</PresentationFormat>
  <Paragraphs>266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Theme</vt:lpstr>
      <vt:lpstr>Custom Design</vt:lpstr>
      <vt:lpstr>6_Custom Design</vt:lpstr>
      <vt:lpstr>Sustainability and Risk Mitigation in Your Operation</vt:lpstr>
      <vt:lpstr>Sustainability and Risk Management</vt:lpstr>
      <vt:lpstr>What is LEED?</vt:lpstr>
      <vt:lpstr>The LEED Triple Bottom Line</vt:lpstr>
      <vt:lpstr>“Green” Design Elements</vt:lpstr>
      <vt:lpstr>Lighting</vt:lpstr>
      <vt:lpstr>Shedding Some Light on Lighting</vt:lpstr>
      <vt:lpstr>Lighten Up Your Lighting Costs</vt:lpstr>
      <vt:lpstr>Cost Savings Fluorescent to LED</vt:lpstr>
      <vt:lpstr>Additional Ideas for Lighting Cost Reduction </vt:lpstr>
      <vt:lpstr>HVAC</vt:lpstr>
      <vt:lpstr>Keeping Your Cool on HVAC</vt:lpstr>
      <vt:lpstr>Cool Down HVAC Costs</vt:lpstr>
      <vt:lpstr>Construction &amp; Outdoor</vt:lpstr>
      <vt:lpstr>Balancing Building and Nature</vt:lpstr>
      <vt:lpstr>Operations</vt:lpstr>
      <vt:lpstr>Labor</vt:lpstr>
      <vt:lpstr>Leverage Your Most Important Asset –  Your Associates</vt:lpstr>
      <vt:lpstr>Best Practices</vt:lpstr>
      <vt:lpstr>Look Outside Your Four Walls</vt:lpstr>
      <vt:lpstr>Don’t Forget to Complete the Evaluation!</vt:lpstr>
    </vt:vector>
  </TitlesOfParts>
  <Company>CSCMP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Traci Wooldridge</dc:creator>
  <cp:lastModifiedBy>Kimble, Deb</cp:lastModifiedBy>
  <cp:revision>90</cp:revision>
  <cp:lastPrinted>2014-09-19T18:15:43Z</cp:lastPrinted>
  <dcterms:created xsi:type="dcterms:W3CDTF">2011-01-06T12:55:24Z</dcterms:created>
  <dcterms:modified xsi:type="dcterms:W3CDTF">2014-09-19T20:33:38Z</dcterms:modified>
</cp:coreProperties>
</file>